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882"/>
    <a:srgbClr val="FFFFFF"/>
    <a:srgbClr val="606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00" y="-96"/>
      </p:cViewPr>
      <p:guideLst>
        <p:guide orient="horz" pos="3130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0" y="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85247-4C9F-4D0F-9EEF-196736F85B4B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1" y="4722416"/>
            <a:ext cx="5409562" cy="4474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2"/>
            <a:ext cx="2930574" cy="497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0" y="9443242"/>
            <a:ext cx="2930574" cy="497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D836A-E724-47CB-BB5C-650864728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Нашивка 91"/>
          <p:cNvSpPr/>
          <p:nvPr/>
        </p:nvSpPr>
        <p:spPr>
          <a:xfrm>
            <a:off x="7210159" y="1832998"/>
            <a:ext cx="1914315" cy="1646824"/>
          </a:xfrm>
          <a:prstGeom prst="chevron">
            <a:avLst>
              <a:gd name="adj" fmla="val 0"/>
            </a:avLst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менше ніж 21 бал – не складено. </a:t>
            </a:r>
            <a:r>
              <a:rPr lang="uk-UA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Повторне подання заяви про допуск до проведення професійної атестації можливе не раніше ніж через шість місяців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відмову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кваліфікаційного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-19526" y="593593"/>
            <a:ext cx="9144000" cy="285728"/>
          </a:xfrm>
          <a:prstGeom prst="beve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ПРОФЕСІЙНОЇ АТЕСТАЦІЇ ДОПУСКАЮТЬСЯ ГРОМАДЯНИ, ЯКІ: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000" y="937012"/>
            <a:ext cx="9126000" cy="8572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uk-UA" sz="1100" b="1" dirty="0">
                <a:latin typeface="Times New Roman" pitchFamily="18" charset="0"/>
                <a:cs typeface="Times New Roman" pitchFamily="18" charset="0"/>
              </a:rPr>
              <a:t> здобули вищу освіту другого рівня за ступенем магістра та спеціальністю відповідної галузі знань;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100" b="1" dirty="0">
                <a:latin typeface="Times New Roman" pitchFamily="18" charset="0"/>
                <a:cs typeface="Times New Roman" pitchFamily="18" charset="0"/>
              </a:rPr>
              <a:t>мають стаж роботи у сфері будівництва на інженерних посадах не менше 3 років.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4282" y="285728"/>
            <a:ext cx="8929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ОТРИМАННЯ СЕРТИФІКАТА </a:t>
            </a:r>
            <a:r>
              <a:rPr lang="uk-UA" sz="1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ІНЖЕНЕРА ЗТЕХНІЧНОГО НАГЛЯДУ </a:t>
            </a:r>
            <a:r>
              <a:rPr lang="uk-UA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ВПЕРШЕ:</a:t>
            </a:r>
            <a:endParaRPr lang="ru-RU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6948264" y="5768905"/>
            <a:ext cx="1714512" cy="714380"/>
          </a:xfrm>
          <a:prstGeom prst="chevron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Страхування відповідальності </a:t>
            </a:r>
          </a:p>
          <a:p>
            <a:pPr algn="ctr"/>
            <a:r>
              <a:rPr lang="uk-UA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(страх. платіж 300 грн.)</a:t>
            </a:r>
          </a:p>
        </p:txBody>
      </p:sp>
      <p:sp>
        <p:nvSpPr>
          <p:cNvPr id="91" name="Стрелка вправо 90"/>
          <p:cNvSpPr/>
          <p:nvPr/>
        </p:nvSpPr>
        <p:spPr>
          <a:xfrm rot="5400000">
            <a:off x="7186773" y="4639929"/>
            <a:ext cx="1180207" cy="1018936"/>
          </a:xfrm>
          <a:prstGeom prst="rightArrow">
            <a:avLst>
              <a:gd name="adj1" fmla="val 74114"/>
              <a:gd name="adj2" fmla="val 45141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uk-UA" sz="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 і більше балів 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-19526" y="5786430"/>
            <a:ext cx="6215106" cy="107157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uk-UA" sz="1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СЕРТИФІКАТ:</a:t>
            </a:r>
          </a:p>
          <a:p>
            <a:pPr algn="ctr"/>
            <a:r>
              <a:rPr lang="uk-UA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Інженер з технічного нагляду 2</a:t>
            </a: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категорії</a:t>
            </a:r>
          </a:p>
          <a:p>
            <a:pPr algn="ctr"/>
            <a:r>
              <a:rPr lang="uk-UA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(щодо об’єктів будівництва класу наслідків (відповідальності)                         СС1 (незначні наслідки)</a:t>
            </a:r>
          </a:p>
        </p:txBody>
      </p:sp>
      <p:sp>
        <p:nvSpPr>
          <p:cNvPr id="62" name="Выноска со стрелкой вправо 61"/>
          <p:cNvSpPr/>
          <p:nvPr/>
        </p:nvSpPr>
        <p:spPr>
          <a:xfrm>
            <a:off x="5143504" y="3401998"/>
            <a:ext cx="1804760" cy="1214446"/>
          </a:xfrm>
          <a:prstGeom prst="rightArrowCallout">
            <a:avLst>
              <a:gd name="adj1" fmla="val 38815"/>
              <a:gd name="adj2" fmla="val 36430"/>
              <a:gd name="adj3" fmla="val 8924"/>
              <a:gd name="adj4" fmla="val 8743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uk-UA" sz="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000" b="1" dirty="0">
                <a:latin typeface="Times New Roman" pitchFamily="18" charset="0"/>
                <a:cs typeface="Times New Roman" pitchFamily="18" charset="0"/>
              </a:rPr>
              <a:t>Підвищення кваліфікації</a:t>
            </a:r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                       (48 год., </a:t>
            </a:r>
          </a:p>
          <a:p>
            <a:pPr algn="ctr"/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вартість 12600</a:t>
            </a:r>
            <a:r>
              <a:rPr lang="uk-UA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грн.)</a:t>
            </a:r>
          </a:p>
          <a:p>
            <a:pPr algn="ctr"/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Выноска со стрелкой вправо 37"/>
          <p:cNvSpPr/>
          <p:nvPr/>
        </p:nvSpPr>
        <p:spPr>
          <a:xfrm>
            <a:off x="142844" y="2285992"/>
            <a:ext cx="5000660" cy="2500330"/>
          </a:xfrm>
          <a:prstGeom prst="rightArrowCallout">
            <a:avLst>
              <a:gd name="adj1" fmla="val 79651"/>
              <a:gd name="adj2" fmla="val 47217"/>
              <a:gd name="adj3" fmla="val 18847"/>
              <a:gd name="adj4" fmla="val 8743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rIns="36000" rtlCol="0" anchor="t"/>
          <a:lstStyle/>
          <a:p>
            <a:pPr algn="ctr"/>
            <a:endParaRPr lang="uk-UA" sz="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000" b="1" dirty="0">
                <a:latin typeface="Times New Roman" pitchFamily="18" charset="0"/>
                <a:cs typeface="Times New Roman" pitchFamily="18" charset="0"/>
              </a:rPr>
              <a:t>ПОДАЧА ДО АТЕСТАЦІЙНОЇ АРХІТЕКТУРНО-БУДІВЕЛЬНОЇ  КОМІСІЇ  ПОВНОГО ПАКЕТУ ДОКУМЕНТІВ: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Заява про проведення професійної атестації.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Копія паспорта (кожна сторінка завірена особистим підписом).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Копія ідентифікаційного номера (завірена особистим підписом).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Копія документа (документів) про освіту (завірена особистим підписом).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Копія трудової книжки повністю, з першого запису до останнього, включаючи вкладиші (завіряється кожна сторінка підписом відповідальної особи та печаткою підприємства).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Стислий звіт про професійну діяльність.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Свідоцтво про підвищення кваліфікації (видається після проходження підвищення кваліфікації).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uk-UA" sz="1000" dirty="0">
                <a:latin typeface="Times New Roman" pitchFamily="18" charset="0"/>
                <a:cs typeface="Times New Roman" pitchFamily="18" charset="0"/>
              </a:rPr>
              <a:t>Копія документа про сплату за проведення професійної атестації.</a:t>
            </a:r>
          </a:p>
          <a:p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i="1" dirty="0" err="1">
                <a:latin typeface="Times New Roman" pitchFamily="18" charset="0"/>
                <a:cs typeface="Times New Roman" pitchFamily="18" charset="0"/>
              </a:rPr>
              <a:t>Зазначена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i="1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000" i="1" dirty="0" err="1">
                <a:latin typeface="Times New Roman" pitchFamily="18" charset="0"/>
                <a:cs typeface="Times New Roman" pitchFamily="18" charset="0"/>
              </a:rPr>
              <a:t>становлює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 норм права і носить </a:t>
            </a:r>
            <a:r>
              <a:rPr lang="ru-RU" sz="1000" i="1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i="1" dirty="0" err="1">
                <a:latin typeface="Times New Roman" pitchFamily="18" charset="0"/>
                <a:cs typeface="Times New Roman" pitchFamily="18" charset="0"/>
              </a:rPr>
              <a:t>інформаційний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 характер.</a:t>
            </a:r>
          </a:p>
        </p:txBody>
      </p:sp>
      <p:sp>
        <p:nvSpPr>
          <p:cNvPr id="46" name="Стрелка вправо 45"/>
          <p:cNvSpPr/>
          <p:nvPr/>
        </p:nvSpPr>
        <p:spPr>
          <a:xfrm rot="10800000">
            <a:off x="6224793" y="5848847"/>
            <a:ext cx="723471" cy="554493"/>
          </a:xfrm>
          <a:prstGeom prst="rightArrow">
            <a:avLst>
              <a:gd name="adj1" fmla="val 60022"/>
              <a:gd name="adj2" fmla="val 56884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uk-UA" sz="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Стрелка вправо 47"/>
          <p:cNvSpPr/>
          <p:nvPr/>
        </p:nvSpPr>
        <p:spPr>
          <a:xfrm rot="16200000">
            <a:off x="8321169" y="3347575"/>
            <a:ext cx="285752" cy="571504"/>
          </a:xfrm>
          <a:prstGeom prst="rightArrow">
            <a:avLst>
              <a:gd name="adj1" fmla="val 42407"/>
              <a:gd name="adj2" fmla="val 5688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uk-UA" sz="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6955340" y="3786970"/>
            <a:ext cx="1707436" cy="829474"/>
          </a:xfrm>
          <a:prstGeom prst="chevron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проведення професійної атестації </a:t>
            </a:r>
            <a:r>
              <a:rPr lang="uk-UA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(вартість 4026,00 грн.) </a:t>
            </a:r>
          </a:p>
          <a:p>
            <a:pPr algn="ctr"/>
            <a:r>
              <a:rPr lang="uk-UA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(згідно з наказом </a:t>
            </a:r>
            <a:r>
              <a:rPr lang="uk-UA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Мінрегіону</a:t>
            </a:r>
            <a:r>
              <a:rPr lang="uk-UA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№ 282 від 19.11.2020 р.)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: изогнутая вправо 1">
            <a:extLst>
              <a:ext uri="{FF2B5EF4-FFF2-40B4-BE49-F238E27FC236}">
                <a16:creationId xmlns:a16="http://schemas.microsoft.com/office/drawing/2014/main" id="{70628DDF-0A4D-4AB3-90E7-D3AA46934C51}"/>
              </a:ext>
            </a:extLst>
          </p:cNvPr>
          <p:cNvSpPr/>
          <p:nvPr/>
        </p:nvSpPr>
        <p:spPr>
          <a:xfrm rot="217912">
            <a:off x="6883851" y="2161591"/>
            <a:ext cx="301888" cy="1643029"/>
          </a:xfrm>
          <a:prstGeom prst="curved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75000"/>
                <a:alpha val="7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highlight>
                <a:srgbClr val="8080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215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200</cp:revision>
  <cp:lastPrinted>2021-08-13T07:28:05Z</cp:lastPrinted>
  <dcterms:modified xsi:type="dcterms:W3CDTF">2023-01-17T12:34:49Z</dcterms:modified>
</cp:coreProperties>
</file>